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4" r:id="rId4"/>
    <p:sldId id="285" r:id="rId5"/>
    <p:sldId id="304" r:id="rId6"/>
    <p:sldId id="286" r:id="rId7"/>
    <p:sldId id="287" r:id="rId8"/>
    <p:sldId id="267" r:id="rId9"/>
    <p:sldId id="305" r:id="rId10"/>
    <p:sldId id="306" r:id="rId11"/>
    <p:sldId id="310" r:id="rId12"/>
    <p:sldId id="309" r:id="rId13"/>
    <p:sldId id="307" r:id="rId14"/>
    <p:sldId id="308" r:id="rId15"/>
    <p:sldId id="311" r:id="rId16"/>
    <p:sldId id="300" r:id="rId17"/>
    <p:sldId id="292" r:id="rId18"/>
    <p:sldId id="297" r:id="rId19"/>
    <p:sldId id="303" r:id="rId20"/>
    <p:sldId id="301" r:id="rId21"/>
    <p:sldId id="302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380D8-A993-4F31-B711-3B2507C3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11500" u="sng" dirty="0">
                <a:solidFill>
                  <a:schemeClr val="bg1"/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4DE73DD-CD9C-4BE5-A2FD-118DD95B6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98026"/>
            <a:ext cx="9448800" cy="6858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Professor Alexandre Luiz Zeni</a:t>
            </a:r>
          </a:p>
        </p:txBody>
      </p:sp>
    </p:spTree>
    <p:extLst>
      <p:ext uri="{BB962C8B-B14F-4D97-AF65-F5344CB8AC3E}">
        <p14:creationId xmlns:p14="http://schemas.microsoft.com/office/powerpoint/2010/main" val="109849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8F66E97A-D2DA-4273-A45B-D1EADC51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79" y="3491947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2031839A-D387-0454-364B-3BA525EE81AB}"/>
              </a:ext>
            </a:extLst>
          </p:cNvPr>
          <p:cNvSpPr/>
          <p:nvPr/>
        </p:nvSpPr>
        <p:spPr>
          <a:xfrm>
            <a:off x="1258958" y="278296"/>
            <a:ext cx="8521148" cy="2577549"/>
          </a:xfrm>
          <a:prstGeom prst="wedgeEllipseCallout">
            <a:avLst>
              <a:gd name="adj1" fmla="val -29698"/>
              <a:gd name="adj2" fmla="val 66613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Nenhum indício melhor se pode ter a respeito de um homem do que a companhia que frequenta: o que tem companheiros decentes e honestos adquire, merecidamente, bom nome, porque é impossível que não tenha alguma semelhança com eles.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2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B731BFDC-15FD-CC3D-39DD-225A227F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37" y="3498575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D166106-002D-0868-6F7E-F7DCC5355411}"/>
              </a:ext>
            </a:extLst>
          </p:cNvPr>
          <p:cNvSpPr/>
          <p:nvPr/>
        </p:nvSpPr>
        <p:spPr>
          <a:xfrm>
            <a:off x="3319670" y="1417983"/>
            <a:ext cx="4830419" cy="1444490"/>
          </a:xfrm>
          <a:prstGeom prst="wedgeEllipseCallout">
            <a:avLst>
              <a:gd name="adj1" fmla="val -18724"/>
              <a:gd name="adj2" fmla="val 812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Todos veem o que você parece ser, mas poucos sabem o que você realmente é.</a:t>
            </a:r>
          </a:p>
        </p:txBody>
      </p:sp>
    </p:spTree>
    <p:extLst>
      <p:ext uri="{BB962C8B-B14F-4D97-AF65-F5344CB8AC3E}">
        <p14:creationId xmlns:p14="http://schemas.microsoft.com/office/powerpoint/2010/main" val="365105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7CB99EF5-6C71-4695-6D83-01571F92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97" y="3491951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D61152F-2695-DC87-AC4E-2ECF8387D0CA}"/>
              </a:ext>
            </a:extLst>
          </p:cNvPr>
          <p:cNvSpPr/>
          <p:nvPr/>
        </p:nvSpPr>
        <p:spPr>
          <a:xfrm>
            <a:off x="4890050" y="1424611"/>
            <a:ext cx="4830419" cy="1444490"/>
          </a:xfrm>
          <a:prstGeom prst="wedgeEllipseCallout">
            <a:avLst>
              <a:gd name="adj1" fmla="val -18724"/>
              <a:gd name="adj2" fmla="val 812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Dê o poder ao homem, e descobrirá quem ele realmente é.</a:t>
            </a:r>
          </a:p>
        </p:txBody>
      </p:sp>
    </p:spTree>
    <p:extLst>
      <p:ext uri="{BB962C8B-B14F-4D97-AF65-F5344CB8AC3E}">
        <p14:creationId xmlns:p14="http://schemas.microsoft.com/office/powerpoint/2010/main" val="227019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D7BD7999-72B7-BD88-7080-15C8BC0A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05" y="3498579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9058824F-D84E-2D96-2B98-D1D4FBFED625}"/>
              </a:ext>
            </a:extLst>
          </p:cNvPr>
          <p:cNvSpPr/>
          <p:nvPr/>
        </p:nvSpPr>
        <p:spPr>
          <a:xfrm>
            <a:off x="6698974" y="1219200"/>
            <a:ext cx="4790662" cy="1656529"/>
          </a:xfrm>
          <a:prstGeom prst="wedgeEllipseCallout">
            <a:avLst>
              <a:gd name="adj1" fmla="val -18724"/>
              <a:gd name="adj2" fmla="val 812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Quando fizer o bem, faça-o aos poucos. Quando for praticar o mal, é fazê-lo de uma vez só.</a:t>
            </a:r>
          </a:p>
        </p:txBody>
      </p:sp>
    </p:spTree>
    <p:extLst>
      <p:ext uri="{BB962C8B-B14F-4D97-AF65-F5344CB8AC3E}">
        <p14:creationId xmlns:p14="http://schemas.microsoft.com/office/powerpoint/2010/main" val="386451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AE570FF9-F23B-AE28-7514-BC6A6867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59" y="3491953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0B78FF7-9028-6FBF-10C8-2C5EADB30F0B}"/>
              </a:ext>
            </a:extLst>
          </p:cNvPr>
          <p:cNvSpPr/>
          <p:nvPr/>
        </p:nvSpPr>
        <p:spPr>
          <a:xfrm>
            <a:off x="7280687" y="1212568"/>
            <a:ext cx="4790662" cy="1656529"/>
          </a:xfrm>
          <a:prstGeom prst="wedgeEllipseCallout">
            <a:avLst>
              <a:gd name="adj1" fmla="val -1297"/>
              <a:gd name="adj2" fmla="val 860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Como é perigoso libertar um povo que prefere a escravidão!</a:t>
            </a:r>
          </a:p>
        </p:txBody>
      </p:sp>
    </p:spTree>
    <p:extLst>
      <p:ext uri="{BB962C8B-B14F-4D97-AF65-F5344CB8AC3E}">
        <p14:creationId xmlns:p14="http://schemas.microsoft.com/office/powerpoint/2010/main" val="400798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23832FE8-91F8-BED6-9D9E-BA64929E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5" y="3429000"/>
            <a:ext cx="2107096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EAD4F88-61FD-58D2-499C-EC8E869D360C}"/>
              </a:ext>
            </a:extLst>
          </p:cNvPr>
          <p:cNvSpPr/>
          <p:nvPr/>
        </p:nvSpPr>
        <p:spPr>
          <a:xfrm>
            <a:off x="7158918" y="1156245"/>
            <a:ext cx="4790662" cy="1656529"/>
          </a:xfrm>
          <a:prstGeom prst="wedgeEllipseCallout">
            <a:avLst>
              <a:gd name="adj1" fmla="val 20833"/>
              <a:gd name="adj2" fmla="val 796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Os homens esquecem mais rapidamente a morte do pai do que a perda do patrimônio.</a:t>
            </a:r>
          </a:p>
        </p:txBody>
      </p:sp>
    </p:spTree>
    <p:extLst>
      <p:ext uri="{BB962C8B-B14F-4D97-AF65-F5344CB8AC3E}">
        <p14:creationId xmlns:p14="http://schemas.microsoft.com/office/powerpoint/2010/main" val="84698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3F8CC-F689-47C1-9636-39B28443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6" name="Picture 4" descr="Ok PNG Transparent Images | PNG All">
            <a:extLst>
              <a:ext uri="{FF2B5EF4-FFF2-40B4-BE49-F238E27FC236}">
                <a16:creationId xmlns:a16="http://schemas.microsoft.com/office/drawing/2014/main" id="{AB1830A3-F42F-4A95-AD2C-5D8F3439A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93" y="1075784"/>
            <a:ext cx="3916990" cy="50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0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(Enem)  Nasce daqui uma questão: se vale mais ser amado que temido ou temido que amado. Responde-se que ambas as coisas seriam de desejar; mas porque é difícil juntá-las, é muito mais seguro ser temido que amado, quando haja de faltar uma das duas. Porque dos homens se pode dizer, duma maneira geral, que são ingratos, volúveis, simuladores, covardes e ávidos de lucro, e enquanto lhes fazes bem são inteiramente teus, oferecem-te o sangue, os bens, a vida e os filhos, quando, como acima disse, o perigo está longe; mas quando ele chega, revoltam-se.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MAQUIAVEL, N. </a:t>
            </a:r>
            <a:r>
              <a:rPr lang="pt-BR" i="1" dirty="0">
                <a:solidFill>
                  <a:schemeClr val="bg1"/>
                </a:solidFill>
              </a:rPr>
              <a:t>O príncipe</a:t>
            </a:r>
            <a:r>
              <a:rPr lang="pt-BR" dirty="0">
                <a:solidFill>
                  <a:schemeClr val="bg1"/>
                </a:solidFill>
              </a:rPr>
              <a:t>. Rio de Janeiro: Bertrand, 1991.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 partir da análise histórica do comportamento humano em suas relações sociais e políticas, Maquiavel define o homem como um ser: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a) munido de virtude, com disposição nata a praticar o bem a si e aos outros.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b) possuidor de fortuna, valendo-se de riquezas para alcançar êxito na política.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c) guiado por interesses, de modo que suas ações são imprevisíveis e inconstantes.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d) naturalmente racional, vivendo em um estado </a:t>
            </a:r>
            <a:r>
              <a:rPr lang="pt-BR" dirty="0" err="1">
                <a:solidFill>
                  <a:schemeClr val="bg1"/>
                </a:solidFill>
              </a:rPr>
              <a:t>pré</a:t>
            </a:r>
            <a:r>
              <a:rPr lang="pt-BR" dirty="0">
                <a:solidFill>
                  <a:schemeClr val="bg1"/>
                </a:solidFill>
              </a:rPr>
              <a:t>-social e portando seus direitos naturais.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sociável por natureza, mantendo relações pacíficas com seus pares.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64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(ENEM) Mas, sendo minha intenção escrever algo de útil para quem por tal se interesse, pareceu–me mais conveniente ir em busca da verdade extraída dos fatos e não à imaginação dos mesmos, pois muitos conceberam repúblicas e principados jamais vistos ou conhecidos como tendo realmente existido.</a:t>
            </a:r>
          </a:p>
          <a:p>
            <a:pPr marL="0" indent="0" algn="just">
              <a:buNone/>
            </a:pPr>
            <a:br>
              <a:rPr lang="pt-BR" sz="6000" dirty="0">
                <a:solidFill>
                  <a:schemeClr val="bg1"/>
                </a:solidFill>
              </a:rPr>
            </a:br>
            <a:r>
              <a:rPr lang="pt-BR" sz="6000" dirty="0">
                <a:solidFill>
                  <a:schemeClr val="bg1"/>
                </a:solidFill>
              </a:rPr>
              <a:t>MAQUIAVEL, N. O príncipe. Disponível em: www.culturabrasil.pro.br. Acesso em: 4 abr. 2013.</a:t>
            </a:r>
          </a:p>
          <a:p>
            <a:pPr marL="0" indent="0" algn="just">
              <a:buNone/>
            </a:pPr>
            <a:endParaRPr lang="pt-BR" sz="6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A partir do texto, é possível perceber a crítica </a:t>
            </a:r>
            <a:r>
              <a:rPr lang="pt-BR" sz="6000" dirty="0" err="1">
                <a:solidFill>
                  <a:schemeClr val="bg1"/>
                </a:solidFill>
              </a:rPr>
              <a:t>maquiaveliana</a:t>
            </a:r>
            <a:r>
              <a:rPr lang="pt-BR" sz="6000" dirty="0">
                <a:solidFill>
                  <a:schemeClr val="bg1"/>
                </a:solidFill>
              </a:rPr>
              <a:t> à filosofia política de Platão, pois há nesta a:</a:t>
            </a:r>
          </a:p>
          <a:p>
            <a:pPr marL="0" indent="0" algn="just">
              <a:buNone/>
            </a:pPr>
            <a:endParaRPr lang="pt-BR" sz="6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a) elaboração de um ordenamento político com fundamento na bondade infinita de Deus.</a:t>
            </a: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b) explicitação dos acontecimentos políticos do período clássico de forma imparcial.</a:t>
            </a: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c) utilização da oratória política como meio de convencer os oponentes na ágora.</a:t>
            </a:r>
          </a:p>
          <a:p>
            <a:pPr marL="0" indent="0">
              <a:buNone/>
            </a:pPr>
            <a:r>
              <a:rPr lang="pt-BR" sz="6000" dirty="0">
                <a:solidFill>
                  <a:schemeClr val="bg1"/>
                </a:solidFill>
              </a:rPr>
              <a:t>d) investigação das constituições políticas de Atenas pelo método indutivo.</a:t>
            </a:r>
          </a:p>
          <a:p>
            <a:pPr marL="0" indent="0">
              <a:buNone/>
            </a:pPr>
            <a:r>
              <a:rPr lang="pt-BR" sz="6000" dirty="0">
                <a:solidFill>
                  <a:schemeClr val="bg1"/>
                </a:solidFill>
              </a:rPr>
              <a:t>e) idealização de um mundo político perfeito existente no mundo das ideias.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61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3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Considerando-se o seguinte fragmento de Maquiavel, indique qual das alternativas abaixo está CORRETA.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“Um príncipe prudente deve, portanto, conduzir-se de uma terceira maneira escolhendo no seu Estado homens sábios, e só a esses deve dar o direito de falar-lhe a verdade a respeito, porém apenas das coisas que ele lhes perguntar. Deve consultá-los a respeito de tudo e ouvir-lhes a opinião e deliberar depois como bem entender e com conselhos daqueles; conduzir-se de tal modo que eles percebam que com quanto mais liberdade falarem, mais facilmente as suas opiniões serão seguidas”(MAQUIAVEL, 1973, p. 105).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De acordo com Maquiavel, o príncipe, na direção do seu Estado, não deve consultar ninguém ao tomar decisões.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Maquiavel considera que todos têm o direito de criticar as ações do príncipe.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Maquiavel afirma que homens sábios podem falar ao príncipe o que quiserem, e na hora que bem entenderem, sendo obrigação do príncipe acatá-los.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Conforme Maquiavel, o príncipe deve cercar-se de conselheiros sábios, mas eles nunca devem ter liberdade para falar a verdade.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Maquiavel defende que, como o príncipe precisa da opinião livre dos sábios, deve dar-lhes o direito de falar-lhes a verdade, mas apenas das coisas que ele lhe perguntar.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97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grafia de Nicolau Maquiavel - eBiografia">
            <a:extLst>
              <a:ext uri="{FF2B5EF4-FFF2-40B4-BE49-F238E27FC236}">
                <a16:creationId xmlns:a16="http://schemas.microsoft.com/office/drawing/2014/main" id="{F0BD482F-1019-8F49-8A3B-C1DB5D13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 Príncipe eBook de Nicolau Maquiavel - EPUB | Rakuten Kobo Brasil">
            <a:extLst>
              <a:ext uri="{FF2B5EF4-FFF2-40B4-BE49-F238E27FC236}">
                <a16:creationId xmlns:a16="http://schemas.microsoft.com/office/drawing/2014/main" id="{FC5B7D69-A1A2-C466-6765-4C0B3581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89" y="3525078"/>
            <a:ext cx="1957711" cy="29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cursos Sobre a Primeira Década de Tito Lívio | Amazon.com.br">
            <a:extLst>
              <a:ext uri="{FF2B5EF4-FFF2-40B4-BE49-F238E27FC236}">
                <a16:creationId xmlns:a16="http://schemas.microsoft.com/office/drawing/2014/main" id="{CE1F80C3-1288-458D-9651-C5FB9040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08" y="428625"/>
            <a:ext cx="1736492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818535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3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Uepg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Sobre o pensamento de Nicolau Maquiavel, assinale o que for correto.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01) A moral cristã é algo de grande importância para o fortalecimento do poder monárquico.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02) Maquiavel utiliza as expressões "</a:t>
            </a:r>
            <a:r>
              <a:rPr lang="pt-BR" sz="3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virtú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 e "fortuna", para descrever a ação do príncipe.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04) Maquiavel estabelece uma distinção entre moral política e moral pessoal.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08) O poder está fundamentado na força, porém, é necessário "</a:t>
            </a:r>
            <a:r>
              <a:rPr lang="pt-BR" sz="3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virtú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 para o exercício da manutenção desse poder.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br>
              <a:rPr lang="pt-BR" sz="3900" dirty="0">
                <a:solidFill>
                  <a:schemeClr val="bg1"/>
                </a:solidFill>
              </a:rPr>
            </a:br>
            <a:endParaRPr lang="pt-BR" sz="3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32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substituição do reino 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dever ser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que marca a filosofia anterior, pelo reino 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realidade, leva Maquiavel a se perguntar: como fazer reinar a ordem, como instaurar um Estado estável? O problema central de sua análise política é descobrir como pode ser resolvido o inevitável ciclo de estabilidade e caos. Ao formular e buscar resolver esta questão, Maquiavel provoca uma ruptura com o saber repetido pelos séculos. Trata-se de uma indagação radical e de uma nova articulação sobre o pensar e fazer política, que põe fim à ideia de uma ordem natural eterna. A ordem, produto necessário da política, não é natural, nem a materialização de uma vontade extraterrena, e tampouco resulta do jogo de dados do acaso. Ao contrário, a ordem tem um imperativo: deve ser construída pelos homens para se evitar o caos e a barbárie, e, uma vez alcançada, ela não será definitiva, pois há sempre, em germe, o seu trabalho em negativo, isto é, a ameaça de que seja desfeita. SADEK, Maria Tereza. Nicolau Maquiavel: o cidadão sem fortuna, o intelectual de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virtù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WEFFORT, Francisco (org.).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Clássicos da política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vol. 01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São Paulo: Ática, 2001. p. 17-18.)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Considerando o argumento de Maria Tereza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Sadek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 seu texto intitulado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Nicolau Maquiavel: o cidadão sem fortuna, o intelectual de </a:t>
            </a:r>
            <a:r>
              <a:rPr lang="pt-BR" sz="21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virtù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é correto afirmar: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Os estudos de Maquiavel sobre o reino 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política levam em consideração a tradição idealista de Platão, Aristóteles e São Tomás de Aquino e rejeitam as interpretações de historiadores antigos, como Tácito,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Políbio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Tucídides e Tito Lívio.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Em sua obra, Maquiavel coloca em relevo a dimensão efetivamente social, histórica e política das relações humanas, explicitando que sua regra metodológica implica o exame da realidade tal como ela é e não como se gostaria que ela fosse.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 política, segundo Maquiavel, tem correspondência com as ideias inatistas, ou seja, de que os indivíduos são predestinados a um tipo de condição que lhes é inerente, não havendo possibilidade de mudança ou qualquer outra forma de alterar as estruturas de poder, por ele denominada de “maquiavélicas”.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Segundo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Sadek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ao formular uma explicação sobre essa questão, Maquiavel não rompeu com os paradigmas que fundavam a política de seu tempo, por conseguinte, favorecendo a perpetuação de tiranias nos séculos XV e XVI. 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Para Maquiavel, o problema central da política foi a democracia, e sua construção implicava o fortalecimento de governos descentralizados, o que aproximava seus estudos de liberais como John Locke e Thomas Hobbes.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72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21E9A-A3CD-4DAC-9131-F9323319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22496C8-04AF-4D7B-AB3F-320860883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468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BCF4-D15E-4C65-A282-417ECD8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78" y="178226"/>
            <a:ext cx="8610600" cy="12954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solidFill>
                  <a:schemeClr val="bg1"/>
                </a:solidFill>
                <a:latin typeface="Algerian" panose="04020705040A02060702" pitchFamily="82" charset="0"/>
              </a:rPr>
              <a:t>MAQUIAVEL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0E0762-F8C3-4057-BD5F-C261E3FEE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65" y="2183802"/>
            <a:ext cx="5292036" cy="823912"/>
          </a:xfr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Ciência</a:t>
            </a:r>
            <a:r>
              <a:rPr lang="pt-BR" sz="4000" b="1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40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Política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5E67161-A679-4885-B41F-3C122B6F4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Experiência (REAL);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Oposição ao direito divino;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Política é criação humana;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1DB6682-1798-4960-A4A1-9E999DC82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183802"/>
            <a:ext cx="5334000" cy="823912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Realismo</a:t>
            </a:r>
            <a:r>
              <a:rPr lang="pt-BR" sz="4000" b="1" dirty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pt-BR" sz="40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Político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E25875A-09C4-482C-BE6D-C724FA4FD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Política como ela é;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Não como deveria ser;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Oposição a Thomas Morus;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Manutenção do poder;</a:t>
            </a:r>
          </a:p>
        </p:txBody>
      </p:sp>
      <p:pic>
        <p:nvPicPr>
          <p:cNvPr id="5122" name="Picture 2" descr="Oxe - Maquiavel e uma cortesia... Para um cliente do Rio de... | فيسبوك">
            <a:extLst>
              <a:ext uri="{FF2B5EF4-FFF2-40B4-BE49-F238E27FC236}">
                <a16:creationId xmlns:a16="http://schemas.microsoft.com/office/drawing/2014/main" id="{9FAEBAAF-2608-5761-1285-00F7A01C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91" y="3429000"/>
            <a:ext cx="1313521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4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0A49155-757E-41EA-8EEB-C3CC0D4E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782" y="8388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Maquiavel</a:t>
            </a: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– </a:t>
            </a:r>
            <a:r>
              <a:rPr lang="pt-BR" sz="4400" b="1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nova</a:t>
            </a: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4400" b="1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ética</a:t>
            </a: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A32FD738-1FC8-479F-BC4F-2B63A73F89D6}"/>
              </a:ext>
            </a:extLst>
          </p:cNvPr>
          <p:cNvSpPr/>
          <p:nvPr/>
        </p:nvSpPr>
        <p:spPr>
          <a:xfrm>
            <a:off x="9342783" y="2610678"/>
            <a:ext cx="2849217" cy="1604328"/>
          </a:xfrm>
          <a:prstGeom prst="wedgeEllipseCallout">
            <a:avLst>
              <a:gd name="adj1" fmla="val -15450"/>
              <a:gd name="adj2" fmla="val 75236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política é um desdobramento natural da ética.</a:t>
            </a:r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16C6A90A-11EB-43E1-9E4F-9409296B0AF4}"/>
              </a:ext>
            </a:extLst>
          </p:cNvPr>
          <p:cNvSpPr/>
          <p:nvPr/>
        </p:nvSpPr>
        <p:spPr>
          <a:xfrm>
            <a:off x="207030" y="1042755"/>
            <a:ext cx="3462515" cy="2168788"/>
          </a:xfrm>
          <a:prstGeom prst="wedgeEllipseCallout">
            <a:avLst>
              <a:gd name="adj1" fmla="val 6334"/>
              <a:gd name="adj2" fmla="val 103329"/>
            </a:avLst>
          </a:prstGeom>
          <a:noFill/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Esqueça esses princípios éticos se quiserdes a manutenção do poder.</a:t>
            </a:r>
          </a:p>
        </p:txBody>
      </p:sp>
      <p:pic>
        <p:nvPicPr>
          <p:cNvPr id="2050" name="Picture 2" descr="O Príncipe” de Maquiavel | Livro e documentário – Farofa Filosófica">
            <a:extLst>
              <a:ext uri="{FF2B5EF4-FFF2-40B4-BE49-F238E27FC236}">
                <a16:creationId xmlns:a16="http://schemas.microsoft.com/office/drawing/2014/main" id="{6DDC700B-BEFF-424F-AA0F-022065B5A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" y="4612344"/>
            <a:ext cx="4496254" cy="22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bo Aristóteles - Dialético">
            <a:extLst>
              <a:ext uri="{FF2B5EF4-FFF2-40B4-BE49-F238E27FC236}">
                <a16:creationId xmlns:a16="http://schemas.microsoft.com/office/drawing/2014/main" id="{6D4E8D45-FC1A-4510-A483-1EB50F39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22" y="4730257"/>
            <a:ext cx="3762153" cy="19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0 frases de Platão para questionar a vida com sabedoria">
            <a:extLst>
              <a:ext uri="{FF2B5EF4-FFF2-40B4-BE49-F238E27FC236}">
                <a16:creationId xmlns:a16="http://schemas.microsoft.com/office/drawing/2014/main" id="{0073A9ED-63C7-4005-811F-A14FEEAC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81" y="4040163"/>
            <a:ext cx="2450804" cy="18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F3826DA5-132E-4409-865D-207C7B79E7E4}"/>
              </a:ext>
            </a:extLst>
          </p:cNvPr>
          <p:cNvSpPr/>
          <p:nvPr/>
        </p:nvSpPr>
        <p:spPr>
          <a:xfrm>
            <a:off x="8290583" y="1141933"/>
            <a:ext cx="2849217" cy="1500467"/>
          </a:xfrm>
          <a:prstGeom prst="wedgeEllipseCallout">
            <a:avLst>
              <a:gd name="adj1" fmla="val -33228"/>
              <a:gd name="adj2" fmla="val 127309"/>
            </a:avLst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política ideal deveria ser...</a:t>
            </a:r>
          </a:p>
        </p:txBody>
      </p:sp>
      <p:pic>
        <p:nvPicPr>
          <p:cNvPr id="2056" name="Picture 8" descr="Versus PNG Clipart | PNG Mart">
            <a:extLst>
              <a:ext uri="{FF2B5EF4-FFF2-40B4-BE49-F238E27FC236}">
                <a16:creationId xmlns:a16="http://schemas.microsoft.com/office/drawing/2014/main" id="{47C9F330-5207-46CF-AA28-ADCA9730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37" y="2684863"/>
            <a:ext cx="3899195" cy="30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ur Patron Saint – St. Thomas More Academy">
            <a:extLst>
              <a:ext uri="{FF2B5EF4-FFF2-40B4-BE49-F238E27FC236}">
                <a16:creationId xmlns:a16="http://schemas.microsoft.com/office/drawing/2014/main" id="{6EEF3C46-BB5B-4132-90D1-6589F461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70" y="2234912"/>
            <a:ext cx="24860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69898A05-C89D-4077-8C4D-3F52305FDC05}"/>
              </a:ext>
            </a:extLst>
          </p:cNvPr>
          <p:cNvSpPr/>
          <p:nvPr/>
        </p:nvSpPr>
        <p:spPr>
          <a:xfrm>
            <a:off x="5784112" y="1121593"/>
            <a:ext cx="2200939" cy="773212"/>
          </a:xfrm>
          <a:prstGeom prst="wedgeEllipseCallout">
            <a:avLst>
              <a:gd name="adj1" fmla="val 3805"/>
              <a:gd name="adj2" fmla="val 84502"/>
            </a:avLst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Utopia...</a:t>
            </a:r>
          </a:p>
        </p:txBody>
      </p:sp>
      <p:pic>
        <p:nvPicPr>
          <p:cNvPr id="2066" name="Picture 18" descr="jesus png 6 by MariamLouis on DeviantArt">
            <a:extLst>
              <a:ext uri="{FF2B5EF4-FFF2-40B4-BE49-F238E27FC236}">
                <a16:creationId xmlns:a16="http://schemas.microsoft.com/office/drawing/2014/main" id="{3E5B7FA9-5F99-40A8-840B-5344FEAE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26" y="4446988"/>
            <a:ext cx="2110724" cy="22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1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69ED2-83F9-4508-987F-59759A07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4286"/>
            <a:ext cx="10820400" cy="129302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400" u="sng" dirty="0">
                <a:solidFill>
                  <a:srgbClr val="FF3300"/>
                </a:solidFill>
                <a:latin typeface="Algerian" panose="04020705040A02060702" pitchFamily="82" charset="0"/>
              </a:rPr>
              <a:t>NOVAS</a:t>
            </a:r>
            <a:r>
              <a:rPr lang="pt-BR" sz="4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4400" u="sng" dirty="0">
                <a:solidFill>
                  <a:srgbClr val="FF3300"/>
                </a:solidFill>
                <a:latin typeface="Algerian" panose="04020705040A02060702" pitchFamily="82" charset="0"/>
              </a:rPr>
              <a:t>PERSPECTIVAS</a:t>
            </a:r>
            <a:r>
              <a:rPr lang="pt-BR" sz="4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4400" u="sng" dirty="0">
                <a:solidFill>
                  <a:srgbClr val="FF3300"/>
                </a:solidFill>
                <a:latin typeface="Algerian" panose="04020705040A02060702" pitchFamily="82" charset="0"/>
              </a:rPr>
              <a:t>SOBRE</a:t>
            </a:r>
            <a:r>
              <a:rPr lang="pt-BR" sz="4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4400" u="sng" dirty="0">
                <a:solidFill>
                  <a:srgbClr val="FF3300"/>
                </a:solidFill>
                <a:latin typeface="Algerian" panose="04020705040A02060702" pitchFamily="82" charset="0"/>
              </a:rPr>
              <a:t>O</a:t>
            </a:r>
            <a:r>
              <a:rPr lang="pt-BR" sz="4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4400" u="sng" dirty="0">
                <a:solidFill>
                  <a:srgbClr val="FF3300"/>
                </a:solidFill>
                <a:latin typeface="Algerian" panose="04020705040A02060702" pitchFamily="82" charset="0"/>
              </a:rPr>
              <a:t>HOMEM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BEEAD6-E283-464F-8127-5864B112D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9287"/>
            <a:ext cx="10820400" cy="487442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3000" dirty="0">
                <a:solidFill>
                  <a:schemeClr val="bg1"/>
                </a:solidFill>
              </a:rPr>
              <a:t>Desejante </a:t>
            </a:r>
            <a:r>
              <a:rPr lang="pt-BR" sz="3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 Constante busca pelo que não tem;</a:t>
            </a:r>
          </a:p>
          <a:p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Sempre desejante </a:t>
            </a:r>
            <a:r>
              <a:rPr lang="pt-BR" sz="3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 Jamais harmonioso;</a:t>
            </a:r>
          </a:p>
          <a:p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Inclinado a satisfazer suas vontades;</a:t>
            </a:r>
          </a:p>
          <a:p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A satisfação é a desculpa do fracassado;</a:t>
            </a:r>
          </a:p>
          <a:p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O equilíbrio é o símbolo da derrota;</a:t>
            </a:r>
          </a:p>
          <a:p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Limitado pela lucides racional;</a:t>
            </a:r>
          </a:p>
          <a:p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Em busca do conseguível;</a:t>
            </a:r>
          </a:p>
          <a:p>
            <a:pPr lvl="1"/>
            <a:endParaRPr lang="pt-BR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/>
            <a:endParaRPr lang="pt-BR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/>
            <a:endParaRPr lang="pt-BR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/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2050" name="Picture 2" descr="Eu queria ter na vida simplesmente, um... Weslley Pereira - Pensador">
            <a:extLst>
              <a:ext uri="{FF2B5EF4-FFF2-40B4-BE49-F238E27FC236}">
                <a16:creationId xmlns:a16="http://schemas.microsoft.com/office/drawing/2014/main" id="{C9EA486B-42F5-490F-8950-8E81E503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09" y="4561847"/>
            <a:ext cx="3896139" cy="20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500 ANOS DE &quot;O PRÍNCIPE&quot; de MAQUIAVEL | Facebook">
            <a:extLst>
              <a:ext uri="{FF2B5EF4-FFF2-40B4-BE49-F238E27FC236}">
                <a16:creationId xmlns:a16="http://schemas.microsoft.com/office/drawing/2014/main" id="{81F92B98-4444-3EAA-BB49-3D0C658B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98" y="2361572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9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63FF75C-20A5-47E9-B399-2FC873D5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Maquiavel</a:t>
            </a:r>
            <a:r>
              <a:rPr lang="pt-BR" sz="4800" b="1" dirty="0">
                <a:solidFill>
                  <a:schemeClr val="bg1"/>
                </a:solidFill>
                <a:latin typeface="Algerian" panose="04020705040A02060702" pitchFamily="82" charset="0"/>
              </a:rPr>
              <a:t> - </a:t>
            </a:r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Ensinamentos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EF3D00-FF31-4524-89B0-392E08F64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7" y="2183802"/>
            <a:ext cx="5311774" cy="823912"/>
          </a:xfr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VIRTÚ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25B5A8-9BEC-49FA-BE83-A04AD85AC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Força, valor, guerreiro...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Um Príncipe com </a:t>
            </a:r>
            <a:r>
              <a:rPr lang="pt-BR" dirty="0" err="1">
                <a:solidFill>
                  <a:schemeClr val="bg1"/>
                </a:solidFill>
                <a:latin typeface="Comic Sans MS" panose="030F0702030302020204" pitchFamily="66" charset="0"/>
              </a:rPr>
              <a:t>Virtú</a:t>
            </a:r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Grandes obras...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... grandes mudanças;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Energia para conquistar e manter o poder;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B5016C1-FB25-4512-ACD0-9D0058696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2183802"/>
            <a:ext cx="5311773" cy="823912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FORTUNA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B2B193F-A125-4017-B156-7EBD282DD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Sorte, ocasião, acaso...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Virtuoso: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Ação no momento certo;</a:t>
            </a:r>
          </a:p>
          <a:p>
            <a:pPr lvl="1"/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Oportunidade;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7291891-B46B-4044-AE07-0B090C1C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048B2-BA42-4695-917E-882F9B54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406" y="762000"/>
            <a:ext cx="8610600" cy="1295400"/>
          </a:xfrm>
        </p:spPr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Maquiavel</a:t>
            </a:r>
            <a:r>
              <a:rPr lang="pt-BR" sz="4800" b="1" dirty="0">
                <a:solidFill>
                  <a:schemeClr val="bg1"/>
                </a:solidFill>
                <a:latin typeface="Algerian" panose="04020705040A02060702" pitchFamily="82" charset="0"/>
              </a:rPr>
              <a:t> - </a:t>
            </a:r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ensinamentos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D8235E-F4F9-4907-BEDD-2BD5AF10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7" y="2183802"/>
            <a:ext cx="5311774" cy="823912"/>
          </a:xfr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48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Leão</a:t>
            </a:r>
            <a:endParaRPr lang="pt-BR" b="1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B3C327-42D2-4921-98A1-3F7C6FA2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Ferocidade;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Amedrontar os inimigos;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Manutenção do poder;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59B9A9-C450-4835-91A3-7325B9BF0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183802"/>
            <a:ext cx="5311774" cy="823912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48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RAPOSA</a:t>
            </a:r>
            <a:endParaRPr lang="pt-BR" b="1" u="sng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F41D93-0D42-4C25-9AC4-410953F72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Astúcia;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Reconhecer ciladas;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Manutenção do poder;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205189-07D7-4192-B8E9-06643FAA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856"/>
            <a:ext cx="3154017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0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Portal Buritiense - O FINS JUSTIFICAM OS MEIOS? - Portal Buritiense">
            <a:extLst>
              <a:ext uri="{FF2B5EF4-FFF2-40B4-BE49-F238E27FC236}">
                <a16:creationId xmlns:a16="http://schemas.microsoft.com/office/drawing/2014/main" id="{FC55893E-89AE-4B4C-990B-F7F36CCB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9" y="453058"/>
            <a:ext cx="11153374" cy="34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141ABAC-4985-45E9-8800-FC8286308982}"/>
              </a:ext>
            </a:extLst>
          </p:cNvPr>
          <p:cNvSpPr/>
          <p:nvPr/>
        </p:nvSpPr>
        <p:spPr>
          <a:xfrm>
            <a:off x="5974046" y="1932222"/>
            <a:ext cx="2952549" cy="872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lgerian" panose="04020705040A02060702" pitchFamily="82" charset="0"/>
              </a:rPr>
              <a:t>ou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6468937-07D9-4F75-9858-BF3C080997C3}"/>
              </a:ext>
            </a:extLst>
          </p:cNvPr>
          <p:cNvSpPr/>
          <p:nvPr/>
        </p:nvSpPr>
        <p:spPr>
          <a:xfrm>
            <a:off x="4463297" y="5179227"/>
            <a:ext cx="58309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Algerian" panose="04020705040A02060702" pitchFamily="82" charset="0"/>
              </a:rPr>
              <a:t>PRAGMATISMO MORAL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DD4FA9D-E77A-E195-70F9-D84B17547EA6}"/>
              </a:ext>
            </a:extLst>
          </p:cNvPr>
          <p:cNvSpPr/>
          <p:nvPr/>
        </p:nvSpPr>
        <p:spPr>
          <a:xfrm>
            <a:off x="5420140" y="2864238"/>
            <a:ext cx="4293704" cy="872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lgerian" panose="04020705040A02060702" pitchFamily="82" charset="0"/>
              </a:rPr>
              <a:t>Os efeitos justificam os meios?</a:t>
            </a:r>
          </a:p>
        </p:txBody>
      </p:sp>
      <p:pic>
        <p:nvPicPr>
          <p:cNvPr id="3074" name="Picture 2" descr="Maquiavel Proyectos | Fotos, vídeos, logotipos, ilustraciones y marcas en  Behance">
            <a:extLst>
              <a:ext uri="{FF2B5EF4-FFF2-40B4-BE49-F238E27FC236}">
                <a16:creationId xmlns:a16="http://schemas.microsoft.com/office/drawing/2014/main" id="{C63C19B5-C0CA-4E7D-6F6D-9264A234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9" y="453058"/>
            <a:ext cx="4452741" cy="34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colau Maquiavel: Desmistificando Maquiavel">
            <a:extLst>
              <a:ext uri="{FF2B5EF4-FFF2-40B4-BE49-F238E27FC236}">
                <a16:creationId xmlns:a16="http://schemas.microsoft.com/office/drawing/2014/main" id="{3EB67C4B-06A1-A5EE-BDB5-8FA965D5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571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3D041B17-0F98-D838-DCE9-9D1B52C7C005}"/>
              </a:ext>
            </a:extLst>
          </p:cNvPr>
          <p:cNvSpPr/>
          <p:nvPr/>
        </p:nvSpPr>
        <p:spPr>
          <a:xfrm>
            <a:off x="39759" y="715617"/>
            <a:ext cx="4982817" cy="2146852"/>
          </a:xfrm>
          <a:prstGeom prst="wedgeEllipseCallou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Creio que seriam desejáveis ambas as coisas, mas, como é difícil reuni-las, é mais seguro ser temido do que amado.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232931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2021</TotalTime>
  <Words>1588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Century Gothic</vt:lpstr>
      <vt:lpstr>Comic Sans MS</vt:lpstr>
      <vt:lpstr>Trilha de Vapor</vt:lpstr>
      <vt:lpstr>filosofia</vt:lpstr>
      <vt:lpstr>Apresentação do PowerPoint</vt:lpstr>
      <vt:lpstr>MAQUIAVEL</vt:lpstr>
      <vt:lpstr>Maquiavel – nova ética?</vt:lpstr>
      <vt:lpstr>NOVAS PERSPECTIVAS SOBRE O HOMEM</vt:lpstr>
      <vt:lpstr>Maquiavel - Ensinamentos</vt:lpstr>
      <vt:lpstr>Maquiavel - ensinamentos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Alexandre Zeni</cp:lastModifiedBy>
  <cp:revision>67</cp:revision>
  <dcterms:created xsi:type="dcterms:W3CDTF">2018-05-28T18:24:28Z</dcterms:created>
  <dcterms:modified xsi:type="dcterms:W3CDTF">2023-06-16T02:11:12Z</dcterms:modified>
</cp:coreProperties>
</file>